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5" r:id="rId3"/>
    <p:sldId id="293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6" r:id="rId14"/>
    <p:sldId id="304" r:id="rId15"/>
    <p:sldId id="307" r:id="rId16"/>
    <p:sldId id="308" r:id="rId17"/>
    <p:sldId id="310" r:id="rId18"/>
    <p:sldId id="315" r:id="rId19"/>
    <p:sldId id="316" r:id="rId20"/>
    <p:sldId id="317" r:id="rId21"/>
    <p:sldId id="309" r:id="rId22"/>
    <p:sldId id="311" r:id="rId23"/>
    <p:sldId id="312" r:id="rId24"/>
    <p:sldId id="319" r:id="rId25"/>
    <p:sldId id="318" r:id="rId26"/>
    <p:sldId id="313" r:id="rId27"/>
    <p:sldId id="314" r:id="rId28"/>
    <p:sldId id="30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9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3EC72-80C7-4057-A028-5BECAFD3AD00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EE21B-0268-42CC-8FE7-EDAB244D3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8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4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2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5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0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6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84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86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5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2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5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1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9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67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1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9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1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9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488F-3623-45BC-9557-A09A3AFFDD11}" type="datetimeFigureOut">
              <a:rPr lang="ko-KR" altLang="en-US" smtClean="0"/>
              <a:pPr/>
              <a:t>2021-07-17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0/layout/breakpoints/#available-breakpoints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developer.mozilla.org/en-US/docs/Web/CSS/CSS_Grid_Layout/Realizing_common_layouts_using_CSS_Grid_Layou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Learn/CSS/CSS_layout/%EB%AF%B8%EB%94%94%EC%96%B4_%EC%BF%BC%EB%A6%AC_%EC%B4%88%EB%B3%B4%EC%9E%90_%EC%95%88%EB%82%B4%EC%84%9C" TargetMode="External"/><Relationship Id="rId2" Type="http://schemas.openxmlformats.org/officeDocument/2006/relationships/hyperlink" Target="https://developer.mozilla.org/ko/docs/Web/CSS/CSS_Flexible_Box_Layout/Flexbox%EC%9D%98_%EA%B8%B0%EB%B3%B8_%EA%B0%9C%EB%85%9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CSS/CSS_Grid_Layout/Realizing_common_layouts_using_CSS_Grid_Layout" TargetMode="External"/><Relationship Id="rId4" Type="http://schemas.openxmlformats.org/officeDocument/2006/relationships/hyperlink" Target="https://developer.mozilla.org/ko/docs/Web/CSS/CSS_Grid_Layout/Grid_template_are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Flex</a:t>
            </a:r>
            <a:r>
              <a:rPr lang="en-US" altLang="ko-KR" dirty="0"/>
              <a:t>, Grid, Media Query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및 </a:t>
            </a:r>
            <a:r>
              <a:rPr lang="ko-KR" altLang="en-US" dirty="0" err="1"/>
              <a:t>반응형</a:t>
            </a:r>
            <a:r>
              <a:rPr lang="ko-KR" altLang="en-US" dirty="0"/>
              <a:t> 레이아웃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속성 </a:t>
            </a:r>
            <a:r>
              <a:rPr lang="en-US" altLang="ko-KR" dirty="0" smtClean="0"/>
              <a:t>flex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flex: [grow] [shrink] [basis]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flex: 1 1 auto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8.html</a:t>
            </a:r>
            <a:endParaRPr lang="en-US" altLang="ko-KR" dirty="0" smtClean="0"/>
          </a:p>
          <a:p>
            <a:pPr marL="571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0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 </a:t>
            </a:r>
            <a:r>
              <a:rPr lang="en-US" altLang="ko-KR" dirty="0" smtClean="0"/>
              <a:t>align-items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align-items: </a:t>
            </a:r>
            <a:r>
              <a:rPr lang="ko-KR" altLang="en-US" dirty="0" err="1" smtClean="0"/>
              <a:t>교차축에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항목을 정렬하는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stretch, flex-start, flex-end, center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/>
              <a:t>9</a:t>
            </a:r>
            <a:r>
              <a:rPr lang="en-US" altLang="ko-KR" dirty="0" err="1" smtClean="0"/>
              <a:t>.html</a:t>
            </a:r>
            <a:endParaRPr lang="en-US" altLang="ko-KR" dirty="0" smtClean="0"/>
          </a:p>
          <a:p>
            <a:pPr marL="571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955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 </a:t>
            </a:r>
            <a:r>
              <a:rPr lang="en-US" altLang="ko-KR" dirty="0" smtClean="0"/>
              <a:t>justify-content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justify-content: </a:t>
            </a:r>
            <a:r>
              <a:rPr lang="ko-KR" altLang="en-US" dirty="0" smtClean="0"/>
              <a:t>주축에 따라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항목을 정렬하는 방식</a:t>
            </a:r>
            <a:endParaRPr lang="en-US" altLang="ko-KR" dirty="0" smtClean="0"/>
          </a:p>
          <a:p>
            <a:pPr lvl="1"/>
            <a:r>
              <a:rPr lang="en-US" altLang="ko-KR" dirty="0"/>
              <a:t>stretch, flex-start, flex-end, </a:t>
            </a:r>
            <a:r>
              <a:rPr lang="en-US" altLang="ko-KR" dirty="0" smtClean="0"/>
              <a:t>center, space-around, space-between, space-evenly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10.html</a:t>
            </a:r>
            <a:endParaRPr lang="en-US" altLang="ko-KR" dirty="0" smtClean="0"/>
          </a:p>
          <a:p>
            <a:pPr marL="571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518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네비게이션에 </a:t>
            </a:r>
            <a:r>
              <a:rPr lang="en-US" altLang="ko-KR" sz="2000" dirty="0" err="1" smtClean="0"/>
              <a:t>ul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flex </a:t>
            </a:r>
            <a:r>
              <a:rPr lang="ko-KR" altLang="en-US" sz="2000" dirty="0" smtClean="0"/>
              <a:t>컨테이너로 지정</a:t>
            </a:r>
            <a:r>
              <a:rPr lang="en-US" altLang="ko-KR" sz="2000" dirty="0" smtClean="0"/>
              <a:t> </a:t>
            </a:r>
          </a:p>
          <a:p>
            <a:endParaRPr lang="en-US" altLang="ko-KR" sz="2000" dirty="0"/>
          </a:p>
          <a:p>
            <a:r>
              <a:rPr lang="en-US" altLang="ko-KR" sz="2000" dirty="0" err="1" smtClean="0"/>
              <a:t>jutify</a:t>
            </a:r>
            <a:r>
              <a:rPr lang="en-US" altLang="ko-KR" sz="2000" dirty="0" smtClean="0"/>
              <a:t>-content </a:t>
            </a:r>
            <a:r>
              <a:rPr lang="ko-KR" altLang="en-US" sz="2000" dirty="0" smtClean="0"/>
              <a:t>속성을 활용하여 </a:t>
            </a:r>
            <a:r>
              <a:rPr lang="en-US" altLang="ko-KR" sz="2000" dirty="0" smtClean="0"/>
              <a:t>flex item</a:t>
            </a:r>
            <a:r>
              <a:rPr lang="ko-KR" altLang="en-US" sz="2000" dirty="0" smtClean="0"/>
              <a:t>의 영역 분배를 지정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33" y="1484784"/>
            <a:ext cx="4204264" cy="50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MEDIA QUERY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12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 smtClean="0"/>
              <a:t>Media Query</a:t>
            </a:r>
            <a:r>
              <a:rPr lang="ko-KR" altLang="en-US" dirty="0" smtClean="0"/>
              <a:t>의 기본 개념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CSS</a:t>
            </a:r>
            <a:r>
              <a:rPr lang="en-US" altLang="ko-KR" b="1" dirty="0"/>
              <a:t> Media Query</a:t>
            </a:r>
            <a:r>
              <a:rPr lang="ko-KR" altLang="en-US" dirty="0"/>
              <a:t>는 </a:t>
            </a:r>
            <a:r>
              <a:rPr lang="ko-KR" altLang="en-US" dirty="0" smtClean="0"/>
              <a:t>지정한 </a:t>
            </a:r>
            <a:r>
              <a:rPr lang="ko-KR" altLang="en-US" dirty="0"/>
              <a:t>규칙에 브라우저 및 장치 환경이 일치하는 경우에만 </a:t>
            </a:r>
            <a:r>
              <a:rPr lang="ko-KR" altLang="en-US" dirty="0" smtClean="0"/>
              <a:t>스타일을 </a:t>
            </a:r>
            <a:r>
              <a:rPr lang="ko-KR" altLang="en-US" dirty="0"/>
              <a:t>적용할 수 있는 방법을 제공합니다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미디어 </a:t>
            </a:r>
            <a:r>
              <a:rPr lang="ko-KR" altLang="en-US" dirty="0"/>
              <a:t>쿼리는 </a:t>
            </a:r>
            <a:r>
              <a:rPr lang="ko-KR" altLang="en-US" dirty="0" err="1"/>
              <a:t>반응형</a:t>
            </a:r>
            <a:r>
              <a:rPr lang="ko-KR" altLang="en-US" dirty="0"/>
              <a:t> 웹 디자인의 핵심 부분이다</a:t>
            </a:r>
            <a:r>
              <a:rPr lang="en-US" altLang="ko-KR" dirty="0"/>
              <a:t>. </a:t>
            </a:r>
            <a:r>
              <a:rPr lang="ko-KR" altLang="en-US" dirty="0" err="1"/>
              <a:t>뷰포트의</a:t>
            </a:r>
            <a:r>
              <a:rPr lang="ko-KR" altLang="en-US" dirty="0"/>
              <a:t> 크기에 따라 서로 다른 조판을 생성할 수 있기 때문이다</a:t>
            </a:r>
            <a:r>
              <a:rPr lang="en-US" altLang="ko-KR" dirty="0"/>
              <a:t>.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40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smtClean="0"/>
              <a:t>Media Query</a:t>
            </a:r>
            <a:r>
              <a:rPr lang="ko-KR" altLang="en-US" dirty="0"/>
              <a:t> </a:t>
            </a:r>
            <a:r>
              <a:rPr lang="ko-KR" altLang="en-US" dirty="0" smtClean="0"/>
              <a:t>문법과 장치 유형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132856"/>
            <a:ext cx="3914775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699630"/>
            <a:ext cx="2438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5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smtClean="0"/>
              <a:t>Media Query </a:t>
            </a:r>
            <a:r>
              <a:rPr lang="ko-KR" altLang="en-US" dirty="0" smtClean="0"/>
              <a:t>예시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17638"/>
            <a:ext cx="7133180" cy="23714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14010"/>
            <a:ext cx="73056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1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ViewPort</a:t>
            </a:r>
            <a:endParaRPr lang="ko-KR" altLang="en-US" sz="4000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55679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"width=device-width; initial-scale=1"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02670"/>
            <a:ext cx="6829425" cy="39719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79712" y="6165304"/>
            <a:ext cx="4476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장치별</a:t>
            </a:r>
            <a:r>
              <a:rPr lang="ko-KR" altLang="en-US" dirty="0" smtClean="0"/>
              <a:t> 고유한 </a:t>
            </a:r>
            <a:r>
              <a:rPr lang="en-US" altLang="ko-KR" dirty="0" smtClean="0"/>
              <a:t>viewport </a:t>
            </a:r>
            <a:r>
              <a:rPr lang="ko-KR" altLang="en-US" dirty="0" smtClean="0"/>
              <a:t>크기 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808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크기 값 </a:t>
            </a:r>
            <a:r>
              <a:rPr lang="en-US" altLang="ko-KR" dirty="0" smtClean="0"/>
              <a:t>VW, </a:t>
            </a:r>
            <a:r>
              <a:rPr lang="en-US" altLang="ko-KR" dirty="0" err="1" smtClean="0"/>
              <a:t>VH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56792"/>
            <a:ext cx="7334250" cy="34575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14475" y="5517232"/>
            <a:ext cx="7760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vw</a:t>
            </a:r>
            <a:r>
              <a:rPr lang="en-US" altLang="ko-KR" dirty="0" smtClean="0"/>
              <a:t>: viewport</a:t>
            </a:r>
            <a:r>
              <a:rPr lang="ko-KR" altLang="en-US" dirty="0" smtClean="0"/>
              <a:t>에 대한 상대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10vw</a:t>
            </a:r>
            <a:r>
              <a:rPr lang="en-US" altLang="ko-KR" dirty="0" smtClean="0"/>
              <a:t> -&gt; viewport </a:t>
            </a:r>
            <a:r>
              <a:rPr lang="ko-KR" altLang="en-US" dirty="0" smtClean="0"/>
              <a:t>너비의 </a:t>
            </a:r>
            <a:r>
              <a:rPr lang="en-US" altLang="ko-KR" dirty="0" smtClean="0"/>
              <a:t>10%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vh</a:t>
            </a:r>
            <a:r>
              <a:rPr lang="en-US" altLang="ko-KR" dirty="0" smtClean="0"/>
              <a:t>: </a:t>
            </a:r>
            <a:r>
              <a:rPr lang="en-US" altLang="ko-KR" dirty="0"/>
              <a:t>viewport</a:t>
            </a:r>
            <a:r>
              <a:rPr lang="ko-KR" altLang="en-US" dirty="0"/>
              <a:t>에 대한 상대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 smtClean="0"/>
              <a:t>15vh</a:t>
            </a:r>
            <a:r>
              <a:rPr lang="en-US" altLang="ko-KR" dirty="0" smtClean="0"/>
              <a:t> </a:t>
            </a:r>
            <a:r>
              <a:rPr lang="en-US" altLang="ko-KR" dirty="0"/>
              <a:t>-&gt; viewport </a:t>
            </a:r>
            <a:r>
              <a:rPr lang="ko-KR" altLang="en-US" dirty="0" smtClean="0"/>
              <a:t>높이의 </a:t>
            </a:r>
            <a:r>
              <a:rPr lang="en-US" altLang="ko-KR" dirty="0" smtClean="0"/>
              <a:t>15%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10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Flexbox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2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 Breakpoints</a:t>
            </a:r>
            <a:endParaRPr lang="ko-KR" altLang="en-US" sz="4000" dirty="0"/>
          </a:p>
        </p:txBody>
      </p:sp>
      <p:sp>
        <p:nvSpPr>
          <p:cNvPr id="9" name="직사각형 8"/>
          <p:cNvSpPr/>
          <p:nvPr/>
        </p:nvSpPr>
        <p:spPr>
          <a:xfrm>
            <a:off x="514475" y="5517232"/>
            <a:ext cx="6912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breakpoints(</a:t>
            </a:r>
            <a:r>
              <a:rPr lang="ko-KR" altLang="en-US" dirty="0" smtClean="0"/>
              <a:t>중단점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미디어쿼리를 적용할 화면 크기 기준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UI </a:t>
            </a:r>
            <a:r>
              <a:rPr lang="ko-KR" altLang="en-US" dirty="0" smtClean="0"/>
              <a:t>프레임워크별 권장되는 </a:t>
            </a:r>
            <a:r>
              <a:rPr lang="en-US" altLang="ko-KR" dirty="0" smtClean="0"/>
              <a:t>breakpoints</a:t>
            </a:r>
            <a:r>
              <a:rPr lang="ko-KR" altLang="en-US" dirty="0" smtClean="0"/>
              <a:t>가 존재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51113"/>
            <a:ext cx="3267075" cy="2686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5" y="1735956"/>
            <a:ext cx="4292760" cy="30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7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</a:t>
            </a:r>
            <a:r>
              <a:rPr lang="en-US" altLang="ko-KR" dirty="0" smtClean="0"/>
              <a:t>Media Query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Flexbox</a:t>
            </a:r>
            <a:r>
              <a:rPr lang="ko-KR" altLang="en-US" dirty="0" smtClean="0"/>
              <a:t>사례</a:t>
            </a:r>
            <a:endParaRPr lang="ko-KR" altLang="en-US" sz="4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68" y="1904729"/>
            <a:ext cx="3091346" cy="1478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789040"/>
            <a:ext cx="4733177" cy="1640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699792" y="5949280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11.html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07504" y="2019325"/>
            <a:ext cx="48782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/* x-small */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column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/* small */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 err="1">
                <a:solidFill>
                  <a:srgbClr val="098658"/>
                </a:solidFill>
                <a:latin typeface="Consolas" panose="020B0609020204030204" pitchFamily="49" charset="0"/>
              </a:rPr>
              <a:t>576px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space-evenly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83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GRID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55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Grid</a:t>
            </a:r>
            <a:r>
              <a:rPr lang="ko-KR" altLang="en-US" dirty="0" smtClean="0"/>
              <a:t>의 기본 개념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CSS</a:t>
            </a:r>
            <a:r>
              <a:rPr lang="en-US" altLang="ko-KR" sz="2000" dirty="0"/>
              <a:t> </a:t>
            </a:r>
            <a:r>
              <a:rPr lang="ko-KR" altLang="en-US" sz="2000" dirty="0"/>
              <a:t>그리드 레이아웃</a:t>
            </a:r>
            <a:r>
              <a:rPr lang="en-US" altLang="ko-KR" sz="2000" dirty="0"/>
              <a:t>(Grid Layout)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에 </a:t>
            </a:r>
            <a:r>
              <a:rPr lang="en-US" altLang="ko-KR" sz="2000" dirty="0"/>
              <a:t>2</a:t>
            </a:r>
            <a:r>
              <a:rPr lang="ko-KR" altLang="en-US" sz="2000" dirty="0" smtClean="0"/>
              <a:t>차원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행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열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그리드 시스템을 도입했습니다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그리드는 주요 페이지 영역을 설계하거나 작은 사용자 인터페이스 요소를 배치하는 데 사용할 수 있습니다</a:t>
            </a:r>
            <a:r>
              <a:rPr lang="en-US" altLang="ko-KR" sz="2000" dirty="0" smtClean="0"/>
              <a:t> 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64" y="2708920"/>
            <a:ext cx="6239272" cy="36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9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Grid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Fragment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755576" y="5661248"/>
            <a:ext cx="8229600" cy="1036711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fragment(</a:t>
            </a:r>
            <a:r>
              <a:rPr lang="ko-KR" altLang="en-US" sz="2000" dirty="0" smtClean="0"/>
              <a:t>조각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은 공간을 자치하는 비율을 나타냄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위의 예는 한 행을 </a:t>
            </a:r>
            <a:r>
              <a:rPr lang="en-US" altLang="ko-KR" sz="2000" dirty="0" smtClean="0"/>
              <a:t>2: 1: 1</a:t>
            </a:r>
            <a:r>
              <a:rPr lang="ko-KR" altLang="en-US" sz="2000" dirty="0" smtClean="0"/>
              <a:t>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개의 컬럼을 사용함</a:t>
            </a:r>
            <a:r>
              <a:rPr lang="en-US" altLang="ko-KR" sz="2000" dirty="0" smtClean="0"/>
              <a:t> 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3" y="1268760"/>
            <a:ext cx="604709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4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Grid </a:t>
            </a:r>
            <a:r>
              <a:rPr lang="en-US" altLang="ko-KR" dirty="0" smtClean="0"/>
              <a:t>template areas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99592" y="5677310"/>
            <a:ext cx="7398232" cy="47249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Grid template areas: </a:t>
            </a:r>
            <a:r>
              <a:rPr lang="ko-KR" altLang="en-US" sz="2000" dirty="0" smtClean="0"/>
              <a:t>그리드 영역에 이름을 지어 배치하기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3479304" cy="33190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88" y="1646402"/>
            <a:ext cx="1781844" cy="3571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435" y="1639456"/>
            <a:ext cx="2667769" cy="206692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1691680" y="2348880"/>
            <a:ext cx="244827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364088" y="2672916"/>
            <a:ext cx="864096" cy="468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23528" y="2204864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9952" y="2924944"/>
            <a:ext cx="129614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2200" y="2366914"/>
            <a:ext cx="432048" cy="415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435" y="3892190"/>
            <a:ext cx="2876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3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Media Query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Flexbox, Grid</a:t>
            </a:r>
            <a:r>
              <a:rPr lang="ko-KR" altLang="en-US" dirty="0" smtClean="0"/>
              <a:t>사례</a:t>
            </a:r>
            <a:endParaRPr lang="ko-KR" altLang="en-US" sz="4000" dirty="0"/>
          </a:p>
        </p:txBody>
      </p:sp>
      <p:sp>
        <p:nvSpPr>
          <p:cNvPr id="12" name="직사각형 11"/>
          <p:cNvSpPr/>
          <p:nvPr/>
        </p:nvSpPr>
        <p:spPr>
          <a:xfrm>
            <a:off x="3419872" y="6165304"/>
            <a:ext cx="315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예제 </a:t>
            </a:r>
            <a:r>
              <a:rPr lang="en-US" altLang="ko-KR" dirty="0" smtClean="0"/>
              <a:t>grid-</a:t>
            </a:r>
            <a:r>
              <a:rPr lang="en-US" altLang="ko-KR" dirty="0" err="1" smtClean="0"/>
              <a:t>layout.html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75338" y="1410922"/>
            <a:ext cx="37677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008000"/>
                </a:solidFill>
                <a:latin typeface="Consolas" panose="020B0609020204030204" pitchFamily="49" charset="0"/>
              </a:rPr>
              <a:t>/* x-small */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"header"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"banner"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"content"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"sidebar"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"footer"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3501008"/>
            <a:ext cx="4572000" cy="31624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008000"/>
                </a:solidFill>
                <a:latin typeface="Consolas" panose="020B0609020204030204" pitchFamily="49" charset="0"/>
              </a:rPr>
              <a:t>/* medium */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768px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700px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2fr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5fr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"header   header"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"banner   banner"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"sidebar  content"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footeer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  footer"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space-evenly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64" y="1321156"/>
            <a:ext cx="3215594" cy="2150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698187"/>
            <a:ext cx="5073562" cy="2269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1455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flex-box, media query, grid</a:t>
            </a:r>
            <a:r>
              <a:rPr lang="ko-KR" altLang="en-US" sz="2000" dirty="0" smtClean="0"/>
              <a:t>를 이용하여 </a:t>
            </a:r>
            <a:r>
              <a:rPr lang="ko-KR" altLang="en-US" sz="2000" dirty="0" err="1" smtClean="0"/>
              <a:t>반응형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UI</a:t>
            </a:r>
            <a:r>
              <a:rPr lang="ko-KR" altLang="en-US" sz="2000" dirty="0" smtClean="0"/>
              <a:t>를 제작하자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break-points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참조</a:t>
            </a:r>
            <a:endParaRPr lang="en-US" altLang="ko-KR" sz="2000" dirty="0" smtClean="0"/>
          </a:p>
          <a:p>
            <a:pPr lvl="1"/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getbootstrap.com</a:t>
            </a:r>
            <a:r>
              <a:rPr lang="en-US" altLang="ko-KR" sz="1600" dirty="0">
                <a:hlinkClick r:id="rId3"/>
              </a:rPr>
              <a:t>/docs/5.0/layout/breakpoints/#</a:t>
            </a:r>
            <a:r>
              <a:rPr lang="en-US" altLang="ko-KR" sz="1600" dirty="0" smtClean="0">
                <a:hlinkClick r:id="rId3"/>
              </a:rPr>
              <a:t>available-breakpoints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r>
              <a:rPr lang="en-US" altLang="ko-KR" sz="2000" dirty="0" smtClean="0"/>
              <a:t>Grid Layout </a:t>
            </a:r>
            <a:r>
              <a:rPr lang="ko-KR" altLang="en-US" sz="2000" dirty="0" smtClean="0"/>
              <a:t>참조</a:t>
            </a:r>
            <a:endParaRPr lang="en-US" altLang="ko-KR" sz="2000" dirty="0" smtClean="0"/>
          </a:p>
          <a:p>
            <a:pPr lvl="1"/>
            <a:r>
              <a:rPr lang="en-US" altLang="ko-KR" sz="1600" u="sng" dirty="0" smtClean="0">
                <a:solidFill>
                  <a:schemeClr val="hlink"/>
                </a:solidFill>
                <a:hlinkClick r:id="rId4"/>
              </a:rPr>
              <a:t>https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://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developer.mozilla.org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en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-US/docs/Web/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CSS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CSS_Grid_Layout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Realizing_common_layouts_using_CSS_Grid_Layout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085" y="1600200"/>
            <a:ext cx="4577379" cy="2205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85" y="3988467"/>
            <a:ext cx="2181549" cy="22768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0" y="3945713"/>
            <a:ext cx="1368151" cy="23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https://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developer.mozilla.org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ko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/docs/Web/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CSS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CSS_Flexible_Box_Layout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Flexbox%EC%9D%98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_%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EA%B8%B0%EB%B3%B8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_%</a:t>
            </a:r>
            <a:r>
              <a:rPr lang="en-US" altLang="ko-KR" u="sng" dirty="0" err="1" smtClean="0">
                <a:solidFill>
                  <a:schemeClr val="hlink"/>
                </a:solidFill>
                <a:hlinkClick r:id="rId2"/>
              </a:rPr>
              <a:t>EA%B0%9C%EB%85%90</a:t>
            </a:r>
            <a:endParaRPr lang="en-US" altLang="ko-KR" u="sng" dirty="0" smtClean="0">
              <a:solidFill>
                <a:schemeClr val="hlink"/>
              </a:solidFill>
            </a:endParaRPr>
          </a:p>
          <a:p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developer.mozilla.org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ko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/docs/Learn/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CSS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CSS_layout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/%EB%AF%B8%EB%94%94%EC%96%B4_%EC%BF%BC%EB%A6%AC_%EC%B4%88%EB%B3%B4%EC%9E%90_%</a:t>
            </a:r>
            <a:r>
              <a:rPr lang="en-US" altLang="ko-KR" u="sng" dirty="0" smtClean="0">
                <a:solidFill>
                  <a:schemeClr val="hlink"/>
                </a:solidFill>
                <a:hlinkClick r:id="rId3"/>
              </a:rPr>
              <a:t>EC%95%88%EB%82%B4%EC%84%9C</a:t>
            </a:r>
            <a:endParaRPr lang="en-US" altLang="ko-KR" u="sng" dirty="0" smtClean="0">
              <a:solidFill>
                <a:schemeClr val="hlink"/>
              </a:solidFill>
            </a:endParaRPr>
          </a:p>
          <a:p>
            <a:r>
              <a:rPr lang="en-US" altLang="ko-KR" u="sng" dirty="0">
                <a:solidFill>
                  <a:schemeClr val="hlink"/>
                </a:solidFill>
              </a:rPr>
              <a:t>https://</a:t>
            </a:r>
            <a:r>
              <a:rPr lang="en-US" altLang="ko-KR" u="sng" dirty="0" err="1">
                <a:solidFill>
                  <a:schemeClr val="hlink"/>
                </a:solidFill>
              </a:rPr>
              <a:t>developer.mozilla.org</a:t>
            </a:r>
            <a:r>
              <a:rPr lang="en-US" altLang="ko-KR" u="sng" dirty="0">
                <a:solidFill>
                  <a:schemeClr val="hlink"/>
                </a:solidFill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</a:rPr>
              <a:t>ko</a:t>
            </a:r>
            <a:r>
              <a:rPr lang="en-US" altLang="ko-KR" u="sng" dirty="0">
                <a:solidFill>
                  <a:schemeClr val="hlink"/>
                </a:solidFill>
              </a:rPr>
              <a:t>/docs/Web/</a:t>
            </a:r>
            <a:r>
              <a:rPr lang="en-US" altLang="ko-KR" u="sng" dirty="0" err="1">
                <a:solidFill>
                  <a:schemeClr val="hlink"/>
                </a:solidFill>
              </a:rPr>
              <a:t>CSS</a:t>
            </a:r>
            <a:r>
              <a:rPr lang="en-US" altLang="ko-KR" u="sng" dirty="0">
                <a:solidFill>
                  <a:schemeClr val="hlink"/>
                </a:solidFill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</a:rPr>
              <a:t>CSS_Grid_Layout</a:t>
            </a:r>
            <a:r>
              <a:rPr lang="en-US" altLang="ko-KR" u="sng" dirty="0">
                <a:solidFill>
                  <a:schemeClr val="hlink"/>
                </a:solidFill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</a:rPr>
              <a:t>Basic_concepts_of_grid_layout</a:t>
            </a:r>
            <a:endParaRPr lang="en-US" altLang="ko-KR" u="sng" dirty="0" smtClean="0">
              <a:solidFill>
                <a:schemeClr val="hlink"/>
              </a:solidFill>
            </a:endParaRPr>
          </a:p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err="1" smtClean="0">
                <a:hlinkClick r:id="rId4"/>
              </a:rPr>
              <a:t>developer.mozilla.org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ko</a:t>
            </a:r>
            <a:r>
              <a:rPr lang="en-US" altLang="ko-KR" dirty="0" smtClean="0">
                <a:hlinkClick r:id="rId4"/>
              </a:rPr>
              <a:t>/docs/Web/</a:t>
            </a:r>
            <a:r>
              <a:rPr lang="en-US" altLang="ko-KR" dirty="0" err="1" smtClean="0">
                <a:hlinkClick r:id="rId4"/>
              </a:rPr>
              <a:t>CSS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CSS_Grid_Layout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Grid_template_areas</a:t>
            </a:r>
            <a:endParaRPr lang="en-US" altLang="ko-KR" dirty="0" smtClean="0"/>
          </a:p>
          <a:p>
            <a:r>
              <a:rPr lang="en-US" altLang="ko-KR" u="sng" dirty="0">
                <a:solidFill>
                  <a:schemeClr val="hlink"/>
                </a:solidFill>
                <a:hlinkClick r:id="rId5"/>
              </a:rPr>
              <a:t>https://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developer.mozilla.org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en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-US/docs/Web/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CSS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CSS_Grid_Layout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Realizing_common_layouts_using_CSS_Grid_Layout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87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Flexbox</a:t>
            </a:r>
            <a:r>
              <a:rPr lang="ko-KR" altLang="en-US" dirty="0" smtClean="0"/>
              <a:t>의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아이템 간 공간 배분과 강력한 정렬 기능을 제공하기 위한 </a:t>
            </a:r>
            <a:r>
              <a:rPr lang="en-US" altLang="ko-KR" dirty="0"/>
              <a:t>1</a:t>
            </a:r>
            <a:r>
              <a:rPr lang="ko-KR" altLang="en-US" dirty="0"/>
              <a:t>차원 레이아웃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flexbox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차원이라 칭하는 것은</a:t>
            </a:r>
            <a:r>
              <a:rPr lang="en-US" altLang="ko-KR" dirty="0"/>
              <a:t>, </a:t>
            </a:r>
            <a:r>
              <a:rPr lang="ko-KR" altLang="en-US" dirty="0"/>
              <a:t>레이아웃을 다룰 때 한 번에 하나의 차원</a:t>
            </a:r>
            <a:r>
              <a:rPr lang="en-US" altLang="ko-KR" dirty="0"/>
              <a:t>(</a:t>
            </a:r>
            <a:r>
              <a:rPr lang="ko-KR" altLang="en-US" dirty="0"/>
              <a:t>행이나 열</a:t>
            </a:r>
            <a:r>
              <a:rPr lang="en-US" altLang="ko-KR" dirty="0"/>
              <a:t>)</a:t>
            </a:r>
            <a:r>
              <a:rPr lang="ko-KR" altLang="en-US" dirty="0"/>
              <a:t>만을 다룬다는 </a:t>
            </a:r>
            <a:r>
              <a:rPr lang="ko-KR" altLang="en-US" dirty="0" smtClean="0"/>
              <a:t>뜻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문서의 </a:t>
            </a:r>
            <a:r>
              <a:rPr lang="ko-KR" altLang="en-US" dirty="0"/>
              <a:t>영역 중에서 </a:t>
            </a:r>
            <a:r>
              <a:rPr lang="en-US" altLang="ko-KR" dirty="0"/>
              <a:t>flexbox</a:t>
            </a:r>
            <a:r>
              <a:rPr lang="ko-KR" altLang="en-US" dirty="0"/>
              <a:t>가 놓여있는 영역을 </a:t>
            </a:r>
            <a:r>
              <a:rPr lang="en-US" altLang="ko-KR" dirty="0"/>
              <a:t>flex </a:t>
            </a:r>
            <a:r>
              <a:rPr lang="ko-KR" altLang="en-US" dirty="0"/>
              <a:t>컨테이너라고 부릅니다</a:t>
            </a:r>
            <a:r>
              <a:rPr lang="en-US" altLang="ko-KR" dirty="0"/>
              <a:t>. flex </a:t>
            </a:r>
            <a:r>
              <a:rPr lang="ko-KR" altLang="en-US" dirty="0"/>
              <a:t>컨테이너를 생성하려면 영역 내의 컨테이너 요소의 </a:t>
            </a:r>
            <a:r>
              <a:rPr lang="en-US" altLang="ko-KR" dirty="0"/>
              <a:t>display </a:t>
            </a:r>
            <a:r>
              <a:rPr lang="ko-KR" altLang="en-US" dirty="0"/>
              <a:t>값을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로 </a:t>
            </a:r>
            <a:r>
              <a:rPr lang="ko-KR" altLang="en-US" dirty="0"/>
              <a:t>지정합니다</a:t>
            </a:r>
            <a:r>
              <a:rPr lang="en-US" altLang="ko-KR" dirty="0"/>
              <a:t>. </a:t>
            </a:r>
            <a:r>
              <a:rPr lang="ko-KR" altLang="en-US" dirty="0"/>
              <a:t>이 값이 지정된 컨테이너의 일차 자식</a:t>
            </a:r>
            <a:r>
              <a:rPr lang="en-US" altLang="ko-KR" dirty="0"/>
              <a:t>(direct children) </a:t>
            </a:r>
            <a:r>
              <a:rPr lang="ko-KR" altLang="en-US" dirty="0"/>
              <a:t>요소가 </a:t>
            </a:r>
            <a:r>
              <a:rPr lang="en-US" altLang="ko-KR" dirty="0"/>
              <a:t>flex </a:t>
            </a:r>
            <a:r>
              <a:rPr lang="ko-KR" altLang="en-US" dirty="0" smtClean="0"/>
              <a:t>항목</a:t>
            </a:r>
            <a:r>
              <a:rPr lang="en-US" altLang="ko-KR" dirty="0" smtClean="0"/>
              <a:t>(item)</a:t>
            </a:r>
            <a:r>
              <a:rPr lang="ko-KR" altLang="en-US" dirty="0" smtClean="0"/>
              <a:t>이 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1.html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Flexbox</a:t>
            </a:r>
            <a:r>
              <a:rPr lang="ko-KR" altLang="en-US" dirty="0"/>
              <a:t>의 두 개의 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주축</a:t>
            </a:r>
            <a:r>
              <a:rPr lang="en-US" altLang="ko-KR" dirty="0" smtClean="0"/>
              <a:t>(main axis)</a:t>
            </a:r>
          </a:p>
          <a:p>
            <a:pPr lvl="1"/>
            <a:r>
              <a:rPr lang="en-US" altLang="ko-KR" dirty="0" smtClean="0"/>
              <a:t>row, row-reverse, column, column-reverse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/>
              <a:t>2</a:t>
            </a:r>
            <a:r>
              <a:rPr lang="en-US" altLang="ko-KR" dirty="0" err="1" smtClean="0"/>
              <a:t>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75925"/>
            <a:ext cx="5153025" cy="141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9" y="4797152"/>
            <a:ext cx="6174284" cy="18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7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smtClean="0"/>
              <a:t>Flexbox</a:t>
            </a:r>
            <a:r>
              <a:rPr lang="ko-KR" altLang="en-US" dirty="0" smtClean="0"/>
              <a:t>의 두 개의 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교차축</a:t>
            </a:r>
            <a:r>
              <a:rPr lang="en-US" altLang="ko-KR" dirty="0" smtClean="0"/>
              <a:t>(cross axis)</a:t>
            </a:r>
          </a:p>
          <a:p>
            <a:pPr lvl="1"/>
            <a:r>
              <a:rPr lang="en-US" altLang="ko-KR" dirty="0" smtClean="0"/>
              <a:t>row, row-reverse -&gt; column</a:t>
            </a:r>
          </a:p>
          <a:p>
            <a:pPr lvl="1"/>
            <a:r>
              <a:rPr lang="en-US" altLang="ko-KR" dirty="0" smtClean="0"/>
              <a:t>column, column-reverse -&gt; row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22868"/>
            <a:ext cx="6504434" cy="10902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48185"/>
            <a:ext cx="4750693" cy="22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1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시작선과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끝선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왼쪽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오른쪽이나 아닌 시작</a:t>
            </a:r>
            <a:r>
              <a:rPr lang="en-US" altLang="ko-KR" dirty="0" smtClean="0"/>
              <a:t>/</a:t>
            </a:r>
            <a:r>
              <a:rPr lang="ko-KR" altLang="en-US" dirty="0" smtClean="0"/>
              <a:t>끝으로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언어마다 시작</a:t>
            </a:r>
            <a:r>
              <a:rPr lang="en-US" altLang="ko-KR" dirty="0" smtClean="0"/>
              <a:t>/</a:t>
            </a:r>
            <a:r>
              <a:rPr lang="ko-KR" altLang="en-US" dirty="0" smtClean="0"/>
              <a:t>끝의 위치가 다름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3158331"/>
            <a:ext cx="5972175" cy="1409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56" y="4814515"/>
            <a:ext cx="5972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6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smtClean="0"/>
              <a:t>Flex </a:t>
            </a:r>
            <a:r>
              <a:rPr lang="ko-KR" altLang="en-US" dirty="0" smtClean="0"/>
              <a:t>컨테이너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와 관련된 속성의 기본값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</a:t>
            </a:r>
            <a:r>
              <a:rPr lang="en-US" altLang="ko-KR" dirty="0" smtClean="0"/>
              <a:t>(item)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으로 </a:t>
            </a:r>
            <a:r>
              <a:rPr lang="ko-KR" altLang="en-US" dirty="0"/>
              <a:t>나열됩니다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항목은 주축의 시작 선에서 시작합니다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항목은 </a:t>
            </a:r>
            <a:r>
              <a:rPr lang="ko-KR" altLang="en-US" dirty="0"/>
              <a:t>주 차원 위에서 늘어나지는 않지만 줄어들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항목은 </a:t>
            </a:r>
            <a:r>
              <a:rPr lang="ko-KR" altLang="en-US" dirty="0" err="1"/>
              <a:t>교차축의</a:t>
            </a:r>
            <a:r>
              <a:rPr lang="ko-KR" altLang="en-US" dirty="0"/>
              <a:t> 크기를 채우기 위해 늘어납니다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/>
              <a:t>flex-basis </a:t>
            </a:r>
            <a:r>
              <a:rPr lang="ko-KR" altLang="en-US" dirty="0"/>
              <a:t>속성은 </a:t>
            </a:r>
            <a:r>
              <a:rPr lang="en-US" altLang="ko-KR" dirty="0"/>
              <a:t>auto</a:t>
            </a:r>
            <a:r>
              <a:rPr lang="ko-KR" altLang="en-US" dirty="0"/>
              <a:t>로 지정됩니다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항목의 </a:t>
            </a:r>
            <a:r>
              <a:rPr lang="ko-KR" altLang="en-US" dirty="0" err="1" smtClean="0"/>
              <a:t>기본크기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flex-wrap </a:t>
            </a:r>
            <a:r>
              <a:rPr lang="ko-KR" altLang="en-US" dirty="0" smtClean="0"/>
              <a:t>속성은 </a:t>
            </a:r>
            <a:r>
              <a:rPr lang="en-US" altLang="ko-KR" dirty="0" err="1" smtClean="0"/>
              <a:t>nowrap</a:t>
            </a:r>
            <a:r>
              <a:rPr lang="ko-KR" altLang="en-US" dirty="0" smtClean="0"/>
              <a:t>으로 지정됩니다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넘칠 때 행 또는 컬럼 추가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3.html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739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en-US" altLang="ko-KR" dirty="0" smtClean="0"/>
              <a:t>flex-wrap, flex-flow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flex-wrap: flex </a:t>
            </a:r>
            <a:r>
              <a:rPr lang="ko-KR" altLang="en-US" dirty="0" smtClean="0"/>
              <a:t>항목들의 전체 크기가 컨테이너 크기보다 커졌을 때 행이나 컬럼을 추가할 지에 대한 속성</a:t>
            </a:r>
            <a:endParaRPr lang="en-US" altLang="ko-KR" dirty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4.html</a:t>
            </a:r>
            <a:endParaRPr lang="en-US" altLang="ko-KR" dirty="0" smtClean="0"/>
          </a:p>
          <a:p>
            <a:r>
              <a:rPr lang="en-US" altLang="ko-KR" dirty="0" smtClean="0"/>
              <a:t>flex-flow: flex-direction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flex-wrap</a:t>
            </a:r>
            <a:r>
              <a:rPr lang="ko-KR" altLang="en-US" dirty="0" smtClean="0"/>
              <a:t>을 같이 </a:t>
            </a:r>
            <a:r>
              <a:rPr lang="ko-KR" altLang="en-US" dirty="0" smtClean="0"/>
              <a:t>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flex-flow: [direction] [</a:t>
            </a:r>
            <a:r>
              <a:rPr lang="en-US" altLang="ko-KR" smtClean="0"/>
              <a:t>wrap]</a:t>
            </a:r>
          </a:p>
          <a:p>
            <a:pPr lvl="1"/>
            <a:r>
              <a:rPr lang="ko-KR" altLang="en-US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5.html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890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 </a:t>
            </a:r>
            <a:r>
              <a:rPr lang="en-US" altLang="ko-KR" sz="4000" dirty="0" smtClean="0"/>
              <a:t>flex-basis, flex-grow, flex-shrink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flex-basis: </a:t>
            </a:r>
            <a:r>
              <a:rPr lang="ko-KR" altLang="en-US" dirty="0" smtClean="0"/>
              <a:t>항목의 크기</a:t>
            </a:r>
            <a:endParaRPr lang="en-US" altLang="ko-KR" dirty="0" smtClean="0"/>
          </a:p>
          <a:p>
            <a:r>
              <a:rPr lang="en-US" altLang="ko-KR" dirty="0" smtClean="0"/>
              <a:t>flex-grow: </a:t>
            </a:r>
            <a:r>
              <a:rPr lang="ko-KR" altLang="en-US" dirty="0" smtClean="0"/>
              <a:t>남은 공간을 채우는 </a:t>
            </a:r>
            <a:r>
              <a:rPr lang="ko-KR" altLang="en-US" dirty="0" err="1" smtClean="0"/>
              <a:t>비율값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6.html</a:t>
            </a:r>
            <a:endParaRPr lang="en-US" altLang="ko-KR" dirty="0" smtClean="0"/>
          </a:p>
          <a:p>
            <a:r>
              <a:rPr lang="en-US" altLang="ko-KR" dirty="0"/>
              <a:t>flex-shrink: </a:t>
            </a:r>
            <a:r>
              <a:rPr lang="ko-KR" altLang="en-US" dirty="0"/>
              <a:t>부족한 공간에 맞게 줄이는 </a:t>
            </a:r>
            <a:r>
              <a:rPr lang="ko-KR" altLang="en-US" dirty="0" err="1"/>
              <a:t>비율값</a:t>
            </a:r>
            <a:endParaRPr lang="en-US" altLang="ko-KR" dirty="0"/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5-</a:t>
            </a:r>
            <a:r>
              <a:rPr lang="en-US" altLang="ko-KR" dirty="0" err="1"/>
              <a:t>7.html</a:t>
            </a:r>
            <a:endParaRPr lang="en-US" altLang="ko-KR" dirty="0"/>
          </a:p>
          <a:p>
            <a:pPr marL="5715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5013176"/>
            <a:ext cx="4839327" cy="16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1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1170</Words>
  <Application>Microsoft Office PowerPoint</Application>
  <PresentationFormat>화면 슬라이드 쇼(4:3)</PresentationFormat>
  <Paragraphs>161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Consolas</vt:lpstr>
      <vt:lpstr>Office 테마</vt:lpstr>
      <vt:lpstr>Flex, Grid, Media Query  및 반응형 레이아웃</vt:lpstr>
      <vt:lpstr>Flexbox</vt:lpstr>
      <vt:lpstr>1. Flexbox의 기본 개념</vt:lpstr>
      <vt:lpstr>2. Flexbox의 두 개의 축</vt:lpstr>
      <vt:lpstr>2. Flexbox의 두 개의 축</vt:lpstr>
      <vt:lpstr>3. 시작선과 끝선</vt:lpstr>
      <vt:lpstr>4. Flex 컨테이너</vt:lpstr>
      <vt:lpstr>5. flex-wrap, flex-flow </vt:lpstr>
      <vt:lpstr>6. flex-basis, flex-grow, flex-shrink</vt:lpstr>
      <vt:lpstr>7. 축약형 속성 flex</vt:lpstr>
      <vt:lpstr>8. align-items</vt:lpstr>
      <vt:lpstr>9. justify-content</vt:lpstr>
      <vt:lpstr>레시피 프로젝트 – 모듈9</vt:lpstr>
      <vt:lpstr>MEDIA QUERY</vt:lpstr>
      <vt:lpstr>1. Media Query의 기본 개념</vt:lpstr>
      <vt:lpstr>2. Media Query 문법과 장치 유형</vt:lpstr>
      <vt:lpstr>3. Media Query 예시</vt:lpstr>
      <vt:lpstr>4. ViewPort</vt:lpstr>
      <vt:lpstr>5. 크기 값 VW, VH</vt:lpstr>
      <vt:lpstr>6. Breakpoints</vt:lpstr>
      <vt:lpstr>7. Media Query와 Flexbox사례</vt:lpstr>
      <vt:lpstr>CSS GRID</vt:lpstr>
      <vt:lpstr>1. CSS Grid의 기본 개념</vt:lpstr>
      <vt:lpstr>2. CSS Grid의 Fragment</vt:lpstr>
      <vt:lpstr>3. CSS Grid template areas</vt:lpstr>
      <vt:lpstr>4. Media Query, Flexbox, Grid사례</vt:lpstr>
      <vt:lpstr>레시피 프로젝트 – 모듈10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30</dc:creator>
  <cp:lastModifiedBy>Daekeun Ko</cp:lastModifiedBy>
  <cp:revision>739</cp:revision>
  <dcterms:created xsi:type="dcterms:W3CDTF">2019-08-12T00:21:11Z</dcterms:created>
  <dcterms:modified xsi:type="dcterms:W3CDTF">2021-07-17T16:14:50Z</dcterms:modified>
</cp:coreProperties>
</file>